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aleway"/>
      <p:regular r:id="rId18"/>
      <p:bold r:id="rId19"/>
      <p:italic r:id="rId20"/>
      <p:boldItalic r:id="rId21"/>
    </p:embeddedFont>
    <p:embeddedFont>
      <p:font typeface="La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2B776E5A-A934-4DD7-8355-DA178639AF5B}">
  <a:tblStyle styleId="{2B776E5A-A934-4DD7-8355-DA178639AF5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43A7B70-DC14-4246-BB6E-155A082DA5E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italic.fntdata"/><Relationship Id="rId22" Type="http://schemas.openxmlformats.org/officeDocument/2006/relationships/font" Target="fonts/Lato-regular.fntdata"/><Relationship Id="rId21" Type="http://schemas.openxmlformats.org/officeDocument/2006/relationships/font" Target="fonts/Raleway-boldItalic.fntdata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aleway-bold.fntdata"/><Relationship Id="rId1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899545eae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899545eae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869bec2cf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869bec2cf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899545ea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899545e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9f9852a6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9f9852a6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899545ea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899545ea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f9852a6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9f9852a6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f9852a6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9f9852a6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870729f12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870729f12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870729f128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870729f128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9f9852a6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9f9852a6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899545ea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899545ea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Problems of Verbal Aspect in New Testament Greek: The Perfect Participle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452" y="350225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Tom Francis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Semantics and Pragmatics</a:t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422025" y="2796100"/>
            <a:ext cx="4230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running in a race. (Semantically Present?)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990675" y="1922775"/>
            <a:ext cx="4230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Semantic Feature: Can neither be reinforced without redundancy nor canceled without contradiction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422025" y="3513975"/>
            <a:ext cx="4230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running in a race right now. (Redundant?)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422025" y="4231850"/>
            <a:ext cx="4230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am running in a race later. (Contradictory?)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" name="Google Shape;101;p15"/>
          <p:cNvGraphicFramePr/>
          <p:nvPr/>
        </p:nvGraphicFramePr>
        <p:xfrm>
          <a:off x="1600200" y="147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{2B776E5A-A934-4DD7-8355-DA178639AF5B}</a:tableStyleId>
              </a:tblPr>
              <a:tblGrid>
                <a:gridCol w="1981200"/>
                <a:gridCol w="1981200"/>
                <a:gridCol w="1981200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Tense-Form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Present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Imperfect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321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Aorist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Perfect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Pluperfect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Future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cxnSp>
        <p:nvCxnSpPr>
          <p:cNvPr id="102" name="Google Shape;102;p15"/>
          <p:cNvCxnSpPr/>
          <p:nvPr/>
        </p:nvCxnSpPr>
        <p:spPr>
          <a:xfrm>
            <a:off x="4080300" y="2280200"/>
            <a:ext cx="98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5"/>
          <p:cNvSpPr/>
          <p:nvPr/>
        </p:nvSpPr>
        <p:spPr>
          <a:xfrm>
            <a:off x="4080300" y="2886025"/>
            <a:ext cx="54600" cy="684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000000"/>
              </a:highlight>
            </a:endParaRPr>
          </a:p>
        </p:txBody>
      </p:sp>
      <p:cxnSp>
        <p:nvCxnSpPr>
          <p:cNvPr id="104" name="Google Shape;104;p15"/>
          <p:cNvCxnSpPr/>
          <p:nvPr/>
        </p:nvCxnSpPr>
        <p:spPr>
          <a:xfrm>
            <a:off x="4080300" y="1932850"/>
            <a:ext cx="98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" name="Google Shape;105;p15"/>
          <p:cNvSpPr/>
          <p:nvPr/>
        </p:nvSpPr>
        <p:spPr>
          <a:xfrm>
            <a:off x="4544700" y="2543488"/>
            <a:ext cx="54600" cy="684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000000"/>
              </a:highlight>
            </a:endParaRPr>
          </a:p>
        </p:txBody>
      </p:sp>
      <p:cxnSp>
        <p:nvCxnSpPr>
          <p:cNvPr id="106" name="Google Shape;106;p15"/>
          <p:cNvCxnSpPr/>
          <p:nvPr/>
        </p:nvCxnSpPr>
        <p:spPr>
          <a:xfrm>
            <a:off x="4080300" y="3220125"/>
            <a:ext cx="98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" name="Google Shape;107;p15"/>
          <p:cNvCxnSpPr/>
          <p:nvPr/>
        </p:nvCxnSpPr>
        <p:spPr>
          <a:xfrm>
            <a:off x="4080300" y="2919375"/>
            <a:ext cx="98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" name="Google Shape;108;p15"/>
          <p:cNvSpPr/>
          <p:nvPr/>
        </p:nvSpPr>
        <p:spPr>
          <a:xfrm>
            <a:off x="4080300" y="3185925"/>
            <a:ext cx="54600" cy="684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000000"/>
              </a:highlight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7612075" y="1611800"/>
            <a:ext cx="15318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Porter, 1989 (CGCG)</a:t>
            </a:r>
            <a:endParaRPr sz="1100"/>
          </a:p>
        </p:txBody>
      </p:sp>
      <p:sp>
        <p:nvSpPr>
          <p:cNvPr id="110" name="Google Shape;110;p15"/>
          <p:cNvSpPr txBox="1"/>
          <p:nvPr/>
        </p:nvSpPr>
        <p:spPr>
          <a:xfrm>
            <a:off x="7839975" y="1960000"/>
            <a:ext cx="8910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1" name="Google Shape;111;p15"/>
          <p:cNvSpPr txBox="1"/>
          <p:nvPr/>
        </p:nvSpPr>
        <p:spPr>
          <a:xfrm>
            <a:off x="4183800" y="1474825"/>
            <a:ext cx="11793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Aktionsart</a:t>
            </a:r>
            <a:endParaRPr sz="1100"/>
          </a:p>
        </p:txBody>
      </p:sp>
      <p:sp>
        <p:nvSpPr>
          <p:cNvPr id="112" name="Google Shape;112;p15"/>
          <p:cNvSpPr txBox="1"/>
          <p:nvPr/>
        </p:nvSpPr>
        <p:spPr>
          <a:xfrm>
            <a:off x="4256700" y="1474825"/>
            <a:ext cx="10335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Aspect</a:t>
            </a:r>
            <a:endParaRPr sz="1100"/>
          </a:p>
        </p:txBody>
      </p:sp>
      <p:sp>
        <p:nvSpPr>
          <p:cNvPr id="113" name="Google Shape;113;p15"/>
          <p:cNvSpPr txBox="1"/>
          <p:nvPr/>
        </p:nvSpPr>
        <p:spPr>
          <a:xfrm>
            <a:off x="6296250" y="1479550"/>
            <a:ext cx="11793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Tense</a:t>
            </a:r>
            <a:endParaRPr sz="1100"/>
          </a:p>
        </p:txBody>
      </p:sp>
      <p:sp>
        <p:nvSpPr>
          <p:cNvPr id="114" name="Google Shape;114;p15"/>
          <p:cNvSpPr txBox="1"/>
          <p:nvPr/>
        </p:nvSpPr>
        <p:spPr>
          <a:xfrm>
            <a:off x="4055250" y="1814138"/>
            <a:ext cx="10335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Imperfective</a:t>
            </a:r>
            <a:endParaRPr sz="1100"/>
          </a:p>
        </p:txBody>
      </p:sp>
      <p:sp>
        <p:nvSpPr>
          <p:cNvPr id="115" name="Google Shape;115;p15"/>
          <p:cNvSpPr txBox="1"/>
          <p:nvPr/>
        </p:nvSpPr>
        <p:spPr>
          <a:xfrm>
            <a:off x="4055250" y="2173413"/>
            <a:ext cx="12771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Imperfective</a:t>
            </a:r>
            <a:endParaRPr sz="1100"/>
          </a:p>
        </p:txBody>
      </p:sp>
      <p:sp>
        <p:nvSpPr>
          <p:cNvPr id="116" name="Google Shape;116;p15"/>
          <p:cNvSpPr txBox="1"/>
          <p:nvPr/>
        </p:nvSpPr>
        <p:spPr>
          <a:xfrm>
            <a:off x="4134900" y="2529150"/>
            <a:ext cx="10335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Perfective</a:t>
            </a:r>
            <a:endParaRPr sz="1100"/>
          </a:p>
        </p:txBody>
      </p:sp>
      <p:sp>
        <p:nvSpPr>
          <p:cNvPr id="117" name="Google Shape;117;p15"/>
          <p:cNvSpPr txBox="1"/>
          <p:nvPr/>
        </p:nvSpPr>
        <p:spPr>
          <a:xfrm>
            <a:off x="4221300" y="3139063"/>
            <a:ext cx="8607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Stative</a:t>
            </a:r>
            <a:endParaRPr sz="1100"/>
          </a:p>
        </p:txBody>
      </p:sp>
      <p:sp>
        <p:nvSpPr>
          <p:cNvPr id="118" name="Google Shape;118;p15"/>
          <p:cNvSpPr txBox="1"/>
          <p:nvPr/>
        </p:nvSpPr>
        <p:spPr>
          <a:xfrm>
            <a:off x="4233900" y="2851163"/>
            <a:ext cx="8355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Stative</a:t>
            </a:r>
            <a:endParaRPr sz="1100"/>
          </a:p>
        </p:txBody>
      </p:sp>
      <p:sp>
        <p:nvSpPr>
          <p:cNvPr id="119" name="Google Shape;119;p15"/>
          <p:cNvSpPr txBox="1"/>
          <p:nvPr/>
        </p:nvSpPr>
        <p:spPr>
          <a:xfrm>
            <a:off x="4007550" y="3426950"/>
            <a:ext cx="15318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Non-Aspectual</a:t>
            </a:r>
            <a:endParaRPr sz="1100"/>
          </a:p>
        </p:txBody>
      </p:sp>
      <p:sp>
        <p:nvSpPr>
          <p:cNvPr id="120" name="Google Shape;120;p15"/>
          <p:cNvSpPr txBox="1"/>
          <p:nvPr/>
        </p:nvSpPr>
        <p:spPr>
          <a:xfrm>
            <a:off x="6233100" y="1851075"/>
            <a:ext cx="11793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Present</a:t>
            </a:r>
            <a:endParaRPr sz="1100"/>
          </a:p>
        </p:txBody>
      </p:sp>
      <p:sp>
        <p:nvSpPr>
          <p:cNvPr id="121" name="Google Shape;121;p15"/>
          <p:cNvSpPr txBox="1"/>
          <p:nvPr/>
        </p:nvSpPr>
        <p:spPr>
          <a:xfrm>
            <a:off x="6331050" y="2194575"/>
            <a:ext cx="9834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Past</a:t>
            </a:r>
            <a:endParaRPr sz="1100"/>
          </a:p>
        </p:txBody>
      </p:sp>
      <p:sp>
        <p:nvSpPr>
          <p:cNvPr id="122" name="Google Shape;122;p15"/>
          <p:cNvSpPr txBox="1"/>
          <p:nvPr/>
        </p:nvSpPr>
        <p:spPr>
          <a:xfrm>
            <a:off x="6331050" y="2508000"/>
            <a:ext cx="9303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Past</a:t>
            </a:r>
            <a:endParaRPr sz="1100"/>
          </a:p>
        </p:txBody>
      </p:sp>
      <p:sp>
        <p:nvSpPr>
          <p:cNvPr id="123" name="Google Shape;123;p15"/>
          <p:cNvSpPr txBox="1"/>
          <p:nvPr/>
        </p:nvSpPr>
        <p:spPr>
          <a:xfrm>
            <a:off x="6257325" y="2795925"/>
            <a:ext cx="8607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Present</a:t>
            </a:r>
            <a:endParaRPr sz="1100"/>
          </a:p>
        </p:txBody>
      </p:sp>
      <p:sp>
        <p:nvSpPr>
          <p:cNvPr id="124" name="Google Shape;124;p15"/>
          <p:cNvSpPr txBox="1"/>
          <p:nvPr/>
        </p:nvSpPr>
        <p:spPr>
          <a:xfrm>
            <a:off x="6365850" y="3098725"/>
            <a:ext cx="8607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Past</a:t>
            </a:r>
            <a:endParaRPr sz="1100"/>
          </a:p>
        </p:txBody>
      </p:sp>
      <p:sp>
        <p:nvSpPr>
          <p:cNvPr id="125" name="Google Shape;125;p15"/>
          <p:cNvSpPr txBox="1"/>
          <p:nvPr/>
        </p:nvSpPr>
        <p:spPr>
          <a:xfrm>
            <a:off x="6296250" y="3401525"/>
            <a:ext cx="9303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Future</a:t>
            </a:r>
            <a:endParaRPr sz="1100"/>
          </a:p>
        </p:txBody>
      </p:sp>
      <p:sp>
        <p:nvSpPr>
          <p:cNvPr id="126" name="Google Shape;126;p15"/>
          <p:cNvSpPr txBox="1"/>
          <p:nvPr/>
        </p:nvSpPr>
        <p:spPr>
          <a:xfrm>
            <a:off x="5708025" y="1466825"/>
            <a:ext cx="18711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Markedness/Prominence</a:t>
            </a:r>
            <a:endParaRPr sz="1100"/>
          </a:p>
        </p:txBody>
      </p:sp>
      <p:sp>
        <p:nvSpPr>
          <p:cNvPr id="127" name="Google Shape;127;p15"/>
          <p:cNvSpPr txBox="1"/>
          <p:nvPr/>
        </p:nvSpPr>
        <p:spPr>
          <a:xfrm>
            <a:off x="6469125" y="2496025"/>
            <a:ext cx="1764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</a:t>
            </a:r>
            <a:endParaRPr sz="1100"/>
          </a:p>
        </p:txBody>
      </p:sp>
      <p:sp>
        <p:nvSpPr>
          <p:cNvPr id="128" name="Google Shape;128;p15"/>
          <p:cNvSpPr txBox="1"/>
          <p:nvPr/>
        </p:nvSpPr>
        <p:spPr>
          <a:xfrm>
            <a:off x="6469125" y="1851075"/>
            <a:ext cx="1764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2</a:t>
            </a:r>
            <a:endParaRPr sz="1100"/>
          </a:p>
        </p:txBody>
      </p:sp>
      <p:sp>
        <p:nvSpPr>
          <p:cNvPr id="129" name="Google Shape;129;p15"/>
          <p:cNvSpPr txBox="1"/>
          <p:nvPr/>
        </p:nvSpPr>
        <p:spPr>
          <a:xfrm>
            <a:off x="6469125" y="2196113"/>
            <a:ext cx="1764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3</a:t>
            </a:r>
            <a:endParaRPr sz="1100"/>
          </a:p>
        </p:txBody>
      </p:sp>
      <p:sp>
        <p:nvSpPr>
          <p:cNvPr id="130" name="Google Shape;130;p15"/>
          <p:cNvSpPr txBox="1"/>
          <p:nvPr/>
        </p:nvSpPr>
        <p:spPr>
          <a:xfrm>
            <a:off x="6469125" y="2795913"/>
            <a:ext cx="1764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4</a:t>
            </a:r>
            <a:endParaRPr sz="1100"/>
          </a:p>
        </p:txBody>
      </p:sp>
      <p:sp>
        <p:nvSpPr>
          <p:cNvPr id="131" name="Google Shape;131;p15"/>
          <p:cNvSpPr txBox="1"/>
          <p:nvPr/>
        </p:nvSpPr>
        <p:spPr>
          <a:xfrm>
            <a:off x="6469125" y="3098725"/>
            <a:ext cx="1764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5</a:t>
            </a:r>
            <a:endParaRPr sz="1100"/>
          </a:p>
        </p:txBody>
      </p:sp>
      <p:sp>
        <p:nvSpPr>
          <p:cNvPr id="132" name="Google Shape;132;p15"/>
          <p:cNvSpPr txBox="1"/>
          <p:nvPr/>
        </p:nvSpPr>
        <p:spPr>
          <a:xfrm>
            <a:off x="7750375" y="1913825"/>
            <a:ext cx="10875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Fanning, 1991</a:t>
            </a:r>
            <a:endParaRPr sz="1100"/>
          </a:p>
        </p:txBody>
      </p:sp>
      <p:sp>
        <p:nvSpPr>
          <p:cNvPr id="133" name="Google Shape;133;p15"/>
          <p:cNvSpPr txBox="1"/>
          <p:nvPr/>
        </p:nvSpPr>
        <p:spPr>
          <a:xfrm>
            <a:off x="4134900" y="2834100"/>
            <a:ext cx="9303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Perfective</a:t>
            </a:r>
            <a:endParaRPr sz="1100"/>
          </a:p>
        </p:txBody>
      </p:sp>
      <p:sp>
        <p:nvSpPr>
          <p:cNvPr id="134" name="Google Shape;134;p15"/>
          <p:cNvSpPr txBox="1"/>
          <p:nvPr/>
        </p:nvSpPr>
        <p:spPr>
          <a:xfrm>
            <a:off x="4134900" y="3149725"/>
            <a:ext cx="8355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Perfective</a:t>
            </a:r>
            <a:endParaRPr sz="1100"/>
          </a:p>
        </p:txBody>
      </p:sp>
      <p:sp>
        <p:nvSpPr>
          <p:cNvPr id="135" name="Google Shape;135;p15"/>
          <p:cNvSpPr txBox="1"/>
          <p:nvPr/>
        </p:nvSpPr>
        <p:spPr>
          <a:xfrm>
            <a:off x="7802425" y="2208525"/>
            <a:ext cx="9834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Olsen, 1996</a:t>
            </a:r>
            <a:endParaRPr sz="1100"/>
          </a:p>
        </p:txBody>
      </p:sp>
      <p:sp>
        <p:nvSpPr>
          <p:cNvPr id="136" name="Google Shape;136;p15"/>
          <p:cNvSpPr txBox="1"/>
          <p:nvPr/>
        </p:nvSpPr>
        <p:spPr>
          <a:xfrm>
            <a:off x="6190400" y="2492425"/>
            <a:ext cx="14616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Timeless</a:t>
            </a:r>
            <a:endParaRPr sz="1100"/>
          </a:p>
        </p:txBody>
      </p:sp>
      <p:sp>
        <p:nvSpPr>
          <p:cNvPr id="137" name="Google Shape;137;p15"/>
          <p:cNvSpPr txBox="1"/>
          <p:nvPr/>
        </p:nvSpPr>
        <p:spPr>
          <a:xfrm>
            <a:off x="6190400" y="1848250"/>
            <a:ext cx="14616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Timeless</a:t>
            </a:r>
            <a:endParaRPr sz="1100"/>
          </a:p>
        </p:txBody>
      </p:sp>
      <p:sp>
        <p:nvSpPr>
          <p:cNvPr id="138" name="Google Shape;138;p15"/>
          <p:cNvSpPr txBox="1"/>
          <p:nvPr/>
        </p:nvSpPr>
        <p:spPr>
          <a:xfrm>
            <a:off x="7695825" y="2502650"/>
            <a:ext cx="11793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Campbell, 2006</a:t>
            </a:r>
            <a:endParaRPr sz="1100"/>
          </a:p>
        </p:txBody>
      </p:sp>
      <p:sp>
        <p:nvSpPr>
          <p:cNvPr id="139" name="Google Shape;139;p15"/>
          <p:cNvSpPr txBox="1"/>
          <p:nvPr/>
        </p:nvSpPr>
        <p:spPr>
          <a:xfrm>
            <a:off x="6206550" y="1852625"/>
            <a:ext cx="11793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Proximity</a:t>
            </a:r>
            <a:endParaRPr sz="1100"/>
          </a:p>
        </p:txBody>
      </p:sp>
      <p:sp>
        <p:nvSpPr>
          <p:cNvPr id="140" name="Google Shape;140;p15"/>
          <p:cNvSpPr txBox="1"/>
          <p:nvPr/>
        </p:nvSpPr>
        <p:spPr>
          <a:xfrm>
            <a:off x="6050625" y="2200925"/>
            <a:ext cx="10335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Remoteness</a:t>
            </a:r>
            <a:endParaRPr sz="1100"/>
          </a:p>
        </p:txBody>
      </p:sp>
      <p:sp>
        <p:nvSpPr>
          <p:cNvPr id="141" name="Google Shape;141;p15"/>
          <p:cNvSpPr txBox="1"/>
          <p:nvPr/>
        </p:nvSpPr>
        <p:spPr>
          <a:xfrm>
            <a:off x="6050625" y="2498425"/>
            <a:ext cx="10335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Remoteness</a:t>
            </a:r>
            <a:endParaRPr sz="1100"/>
          </a:p>
        </p:txBody>
      </p:sp>
      <p:sp>
        <p:nvSpPr>
          <p:cNvPr id="142" name="Google Shape;142;p15"/>
          <p:cNvSpPr txBox="1"/>
          <p:nvPr/>
        </p:nvSpPr>
        <p:spPr>
          <a:xfrm>
            <a:off x="5803275" y="2798563"/>
            <a:ext cx="16806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Heightened Proximity</a:t>
            </a:r>
            <a:endParaRPr sz="1100"/>
          </a:p>
        </p:txBody>
      </p:sp>
      <p:sp>
        <p:nvSpPr>
          <p:cNvPr id="143" name="Google Shape;143;p15"/>
          <p:cNvSpPr txBox="1"/>
          <p:nvPr/>
        </p:nvSpPr>
        <p:spPr>
          <a:xfrm>
            <a:off x="5708025" y="3100050"/>
            <a:ext cx="17631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Heightened Remoteness</a:t>
            </a:r>
            <a:endParaRPr sz="1100"/>
          </a:p>
        </p:txBody>
      </p:sp>
      <p:sp>
        <p:nvSpPr>
          <p:cNvPr id="144" name="Google Shape;144;p15"/>
          <p:cNvSpPr txBox="1"/>
          <p:nvPr/>
        </p:nvSpPr>
        <p:spPr>
          <a:xfrm>
            <a:off x="4086600" y="2797713"/>
            <a:ext cx="12144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Imperfective</a:t>
            </a:r>
            <a:endParaRPr sz="1100"/>
          </a:p>
        </p:txBody>
      </p:sp>
      <p:sp>
        <p:nvSpPr>
          <p:cNvPr id="145" name="Google Shape;145;p15"/>
          <p:cNvSpPr txBox="1"/>
          <p:nvPr/>
        </p:nvSpPr>
        <p:spPr>
          <a:xfrm>
            <a:off x="4086600" y="3107575"/>
            <a:ext cx="12144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Imperfective</a:t>
            </a:r>
            <a:endParaRPr sz="1100"/>
          </a:p>
        </p:txBody>
      </p:sp>
      <p:sp>
        <p:nvSpPr>
          <p:cNvPr id="146" name="Google Shape;146;p15"/>
          <p:cNvSpPr txBox="1"/>
          <p:nvPr/>
        </p:nvSpPr>
        <p:spPr>
          <a:xfrm>
            <a:off x="4177050" y="3426950"/>
            <a:ext cx="10335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Perfective</a:t>
            </a:r>
            <a:endParaRPr sz="1100"/>
          </a:p>
        </p:txBody>
      </p:sp>
      <p:sp>
        <p:nvSpPr>
          <p:cNvPr id="147" name="Google Shape;147;p15"/>
          <p:cNvSpPr txBox="1"/>
          <p:nvPr/>
        </p:nvSpPr>
        <p:spPr>
          <a:xfrm>
            <a:off x="867500" y="648925"/>
            <a:ext cx="43431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Raleway"/>
                <a:ea typeface="Raleway"/>
                <a:cs typeface="Raleway"/>
                <a:sym typeface="Raleway"/>
              </a:rPr>
              <a:t>Views of Verbal Aspect</a:t>
            </a:r>
            <a:endParaRPr b="1" sz="2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1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Perfect Participles?</a:t>
            </a:r>
            <a:endParaRPr/>
          </a:p>
        </p:txBody>
      </p:sp>
      <p:cxnSp>
        <p:nvCxnSpPr>
          <p:cNvPr id="153" name="Google Shape;153;p16"/>
          <p:cNvCxnSpPr/>
          <p:nvPr/>
        </p:nvCxnSpPr>
        <p:spPr>
          <a:xfrm>
            <a:off x="2778825" y="3336975"/>
            <a:ext cx="3301500" cy="1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" name="Google Shape;154;p16"/>
          <p:cNvSpPr/>
          <p:nvPr/>
        </p:nvSpPr>
        <p:spPr>
          <a:xfrm>
            <a:off x="2778825" y="3277575"/>
            <a:ext cx="94800" cy="1308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55" name="Google Shape;155;p16"/>
          <p:cNvGraphicFramePr/>
          <p:nvPr/>
        </p:nvGraphicFramePr>
        <p:xfrm>
          <a:off x="3807588" y="19009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{B43A7B70-DC14-4246-BB6E-155A082DA5E1}</a:tableStyleId>
              </a:tblPr>
              <a:tblGrid>
                <a:gridCol w="1243975"/>
              </a:tblGrid>
              <a:tr h="399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Tense-Form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Present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Imperfect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Aorist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Perfect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Pluperfect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Future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56" name="Google Shape;156;p16"/>
          <p:cNvSpPr/>
          <p:nvPr/>
        </p:nvSpPr>
        <p:spPr>
          <a:xfrm>
            <a:off x="4151475" y="2609525"/>
            <a:ext cx="556200" cy="5631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"/>
          <p:cNvSpPr/>
          <p:nvPr/>
        </p:nvSpPr>
        <p:spPr>
          <a:xfrm>
            <a:off x="4151488" y="3785125"/>
            <a:ext cx="556200" cy="5631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6"/>
          <p:cNvSpPr/>
          <p:nvPr/>
        </p:nvSpPr>
        <p:spPr>
          <a:xfrm>
            <a:off x="4151463" y="4171025"/>
            <a:ext cx="556200" cy="563100"/>
          </a:xfrm>
          <a:prstGeom prst="mathMultiply">
            <a:avLst>
              <a:gd fmla="val 23520" name="adj1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6"/>
          <p:cNvSpPr txBox="1"/>
          <p:nvPr/>
        </p:nvSpPr>
        <p:spPr>
          <a:xfrm>
            <a:off x="5051575" y="2238700"/>
            <a:ext cx="332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✔</a:t>
            </a:r>
            <a:endParaRPr sz="2400">
              <a:solidFill>
                <a:srgbClr val="00FF00"/>
              </a:solidFill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5051575" y="3075375"/>
            <a:ext cx="332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✔</a:t>
            </a:r>
            <a:endParaRPr sz="240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Corinthians 2:7 </a:t>
            </a:r>
            <a:endParaRPr/>
          </a:p>
        </p:txBody>
      </p:sp>
      <p:sp>
        <p:nvSpPr>
          <p:cNvPr id="166" name="Google Shape;166;p1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ἀλλὰ λαλοῦμεν θεοῦ σοφίαν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ἐν μυστηρίῳ τὴν ἀποκεκρυμμένην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ἣν προώρισεν ὁ θεὸς πρὸ τῶν αἰώνων εἰς δόξαν ἡμῶν,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But we speak of the wisdom of God </a:t>
            </a: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hidden (perfect) in mystery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which God saw before the ages to our glory.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Corinthians 15:16-20</a:t>
            </a:r>
            <a:endParaRPr/>
          </a:p>
        </p:txBody>
      </p:sp>
      <p:sp>
        <p:nvSpPr>
          <p:cNvPr id="172" name="Google Shape;172;p1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εἰ γὰρ νεκροὶ οὐκ ἐγείρονται, οὐδὲ Χριστὸς ἐγήγερται·</a:t>
            </a:r>
            <a:r>
              <a:rPr lang="en" sz="9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εἰ δὲ Χριστὸς οὐκ ἐγήγερται, ματαία ἡ πίστις ὑμῶν, ἔτι ἐστὲ ἐν ταῖς ἁμαρτίαις ὑμῶν, 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ἄρα καὶ οἱ </a:t>
            </a: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κοιμηθέντες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ἐν Χριστῷ ἀπώλοντο.</a:t>
            </a:r>
            <a:r>
              <a:rPr lang="en" sz="1200">
                <a:solidFill>
                  <a:srgbClr val="A088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εἰ ἐν τῇ ζωῇ ταύτῃ ἐν Χριστῷ ἠλπικότες ἐσμὲν μόνον, ἐλεεινότεροι πάντων ἀνθρώπων ἐσμέν.  Νυνὶ δὲ Χριστὸς ἐγήγερται ἐκ νεκρῶν ἀπαρχὴ τῶν </a:t>
            </a: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κεκοιμημένων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if the dead are not raised, then Christ has not been raised.  And if Christ has not been raised, your faith is vain, </a:t>
            </a:r>
            <a:r>
              <a:rPr b="1" lang="en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the ones that fell asleep (aorist) </a:t>
            </a:r>
            <a:r>
              <a:rPr lang="en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Christ perished.  If in this life alone we have hoped in Christ, we are most pitiable of all men.  However, now Christ has been raised from the dead</a:t>
            </a:r>
            <a:r>
              <a:rPr b="1" lang="en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the first of the ones that have fallen asleep (perfect)</a:t>
            </a:r>
            <a:r>
              <a:rPr lang="en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Corinthians 4:18; 4:19; 5:2</a:t>
            </a:r>
            <a:endParaRPr/>
          </a:p>
        </p:txBody>
      </p:sp>
      <p:sp>
        <p:nvSpPr>
          <p:cNvPr id="178" name="Google Shape;178;p1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Ὡς μὴ ἐρχομένου δέ μου πρὸς ὑμᾶς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ἐφυσιώθησάν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τινες·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toward my not coming, </a:t>
            </a: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some of you were puffed up (aorist)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ἐλεύσομαι δὲ ταχέως πρὸς ὑμᾶς ἐὰν ὁ κύριος θελήσῃ, καὶ γνώσομαι οὐ τὸν λόγον τῶν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πεφυσιωμένων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ἀλλὰ τὴν δύναμιν·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will come quickly to you if the Lord wills, and I will not know the word of </a:t>
            </a: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ones that have been puffed up (perfect)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but the power of them.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καὶ ὑμεῖς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πεφυσιωμένοι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ἐστὲ καὶ οὐχὶ μᾶλλον ἐπενθήσατε, ἵνα ἀρθῇ ἐκ μέσου ὑμῶν ὁ τὸ ἔργον τοῦτο πράξας;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you have been puffed up (perfect)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you did not mourn instead, so that the one who did this deed be taken out of your midst.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 7:29-30</a:t>
            </a:r>
            <a:endParaRPr/>
          </a:p>
        </p:txBody>
      </p:sp>
      <p:sp>
        <p:nvSpPr>
          <p:cNvPr id="184" name="Google Shape;184;p2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καὶ εἶπεν αὐτῇ· διὰ τοῦτον τὸν λόγον ὕπαγε,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ἐξελήλυθεν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ἐκ τῆς θυγατρός σου τὸ δαιμόνιον.  καὶ ἀπελθοῦσα εἰς τὸν οἶκον αὐτῆς εὗρεν τὸ παιδίον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βεβλημένον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ἐπὶ τὴν κλίνην καὶ τὸ δαιμόνιον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ἐξεληλυθός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he said to her, “On account of this word, go, the demon</a:t>
            </a: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has left from (perfect) 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your daughter.” And leaving, she found</a:t>
            </a: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 child lying (perfect)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on the bed and </a:t>
            </a: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demon gone (perfect)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John 5:18</a:t>
            </a:r>
            <a:endParaRPr/>
          </a:p>
        </p:txBody>
      </p:sp>
      <p:sp>
        <p:nvSpPr>
          <p:cNvPr id="190" name="Google Shape;190;p21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Οἴδαμεν ὅτι πᾶς ὁ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γεγεννημένος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ἐκ τοῦ θεοῦ οὐχ ἁμαρτάνει, ἀλλ’ ὁ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γεννηθεὶς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ἐκ τοῦ θεοῦ τηρεῖ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ἑαυτὸν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καὶ ὁ πονηρὸς οὐχ ἅπτεται αὐτοῦ. (NA28/UBS5)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We know that everyone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born (perfect)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from God does not sin, but the one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born (aorist)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from God guards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himself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and the evil one does not touch him.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Οἴδαμεν ὅτι πᾶς ὁ γεγεννημένος ἐκ τοῦ θεοῦ οὐχ ἁμαρτάνει, ἀλλ’ ὁ γεννηθεὶς ἐκ τοῦ θεοῦ τηρεῖ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αὐτόν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καὶ ὁ πονηρὸς οὐχ ἅπτεται αὐτοῦ. (SBL/NA27/UBS4)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We know that everyone born from God does not sin, but the one born from God (i.e. Jesus) guards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him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and the evil one does not touch him.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John 3:6+9; Shepherd of Hermas 31.6</a:t>
            </a:r>
            <a:endParaRPr/>
          </a:p>
        </p:txBody>
      </p:sp>
      <p:sp>
        <p:nvSpPr>
          <p:cNvPr id="196" name="Google Shape;196;p22"/>
          <p:cNvSpPr txBox="1"/>
          <p:nvPr>
            <p:ph idx="1" type="body"/>
          </p:nvPr>
        </p:nvSpPr>
        <p:spPr>
          <a:xfrm>
            <a:off x="727650" y="1853850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πᾶς ὁ ἐν αὐτῷ μένων οὐχ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ἁμαρτάνει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· πᾶς ὁ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ἁμαρτάνων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οὐχ ἑώρακεν αὐτὸν οὐδὲ ἔγνωκεν αὐτόν...Πᾶς ὁ γεγεννημένος ἐκ τοῦ θεοῦ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ἁμαρτίαν οὐ ποιεῖ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ὅτι σπέρμα αὐτοῦ ἐν αὐτῷ μένει, καὶ οὐ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δύναται ἁμαρτάνειν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ὅτι ἐκ τοῦ θεοῦ γεγέννηται.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Everyone abiding in him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does not (continue to?) sin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Everyone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(habitually?) sinning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has not seen him or known him...Everyone born from God does not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do (make a practice of?) sin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because his seed abides in him, and he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is not able to (keep on?) sinning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because he has been born from God.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ἀ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λλὰ ἐγώ σοι λέγω, φησί, μετὰ τὴν κλῆσιν ἐκείνην τὴν μεγάλην καὶ σεμνὴν ἐάν τις ἐκπειρασθεὶς ὑπὸ τοῦ διαβόλου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ἁμαρτήσῃ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μίαν 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μετάνοιαν ἔχει. Ἐὰν δὲ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ὑπο χεῖρα ἁμαρτάνῃ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καὶ μετανοήσῃ, ἀσύμφορόν ἐστι τῷ ἀνθρώπῳ τῷ τοοιύτῳ· δυσκόλως γὰρ ζήσεται.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“But I say to you,” he said, “after that great and holy call, if someone tempted by the devil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sins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he has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one 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repentance. But if he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sins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repeatedly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and repents, it is useless for such a person, for he will hardly live.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 6:14-16</a:t>
            </a:r>
            <a:endParaRPr/>
          </a:p>
        </p:txBody>
      </p:sp>
      <p:sp>
        <p:nvSpPr>
          <p:cNvPr id="202" name="Google Shape;202;p23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Καὶ ἤκουσεν ὁ βασιλεὺς Ἡρῴδης, φανερὸν γὰρ ἐγένετο τὸ ὄνομα αὐτοῦ, καὶ ἔλεγον ὅτι Ἰωάννης ὁ βαπτίζων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ἐγήγερται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ἐκ νεκρῶν καὶ διὰ τοῦτο ἐνεργοῦσιν αἱ δυνάμεις ἐν αὐτῷ.  ἄλλοι δὲ ἔλεγον ὅτι Ἠλίας ἐστίν· ἄλλοι δὲ ἔλεγον ὅτι προφήτης ὡς εἷς τῶν προφητῶν.  ἀκούσας δὲ ὁ Ἡρῴδης ἔλεγεν· ὃν ἐγὼ ἀπεκεφάλισα Ἰωάννην, οὗτος </a:t>
            </a:r>
            <a:r>
              <a:rPr b="1"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ἠγέρθη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King Herod heard, for his name was revealed, and they were saying “John the Baptist</a:t>
            </a: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has been raised from the dead (perfect)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on account of this the powers are working in him.”  Others were saying “He is Elijah.”  Others were saying “He is a prophet just as one of the prophets.”  And hearing this Herod said, “John, whom I beheaded, </a:t>
            </a:r>
            <a:r>
              <a:rPr b="1"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was raised (aorist)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.”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208" name="Google Shape;208;p2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